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654B99B-1BF2-4E60-979B-CF8DDC6526B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3B32499-39B8-412A-8537-630C11785F9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505200"/>
            <a:ext cx="6858000" cy="990600"/>
          </a:xfrm>
        </p:spPr>
        <p:txBody>
          <a:bodyPr/>
          <a:lstStyle/>
          <a:p>
            <a:pPr algn="ctr"/>
            <a:r>
              <a:rPr lang="fa-IR" sz="3200" b="1" dirty="0" smtClean="0"/>
              <a:t>تهیه و تنظیم : آرزو ظهورطلب </a:t>
            </a:r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543800" cy="1524000"/>
          </a:xfrm>
        </p:spPr>
        <p:txBody>
          <a:bodyPr/>
          <a:lstStyle/>
          <a:p>
            <a:r>
              <a:rPr lang="fa-IR" sz="5400" b="1" i="1" u="sng" dirty="0" smtClean="0"/>
              <a:t>رسم شکل برای عملیات کسری </a:t>
            </a:r>
            <a:endParaRPr lang="en-US" sz="5400" b="1" i="1" u="sng" dirty="0"/>
          </a:p>
        </p:txBody>
      </p:sp>
    </p:spTree>
    <p:extLst>
      <p:ext uri="{BB962C8B-B14F-4D97-AF65-F5344CB8AC3E}">
        <p14:creationId xmlns:p14="http://schemas.microsoft.com/office/powerpoint/2010/main" val="331463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782" y="937374"/>
            <a:ext cx="7543800" cy="990600"/>
          </a:xfrm>
        </p:spPr>
        <p:txBody>
          <a:bodyPr/>
          <a:lstStyle/>
          <a:p>
            <a:pPr marL="0" indent="0" algn="ctr">
              <a:buNone/>
            </a:pPr>
            <a:r>
              <a:rPr lang="fa-IR" b="1" dirty="0" smtClean="0"/>
              <a:t>جمع دو عدد کسری با مخرج های مساوی </a:t>
            </a:r>
          </a:p>
          <a:p>
            <a:pPr marL="0" indent="0" algn="r">
              <a:buNone/>
            </a:pPr>
            <a:r>
              <a:rPr lang="fa-IR" dirty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6781800" cy="914400"/>
          </a:xfrm>
        </p:spPr>
        <p:txBody>
          <a:bodyPr/>
          <a:lstStyle/>
          <a:p>
            <a:pPr algn="ctr"/>
            <a:r>
              <a:rPr lang="fa-IR" b="1" dirty="0" smtClean="0">
                <a:solidFill>
                  <a:srgbClr val="FF0000"/>
                </a:solidFill>
              </a:rPr>
              <a:t>جمع و تفریق </a:t>
            </a:r>
            <a:endParaRPr lang="en-US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81000" y="1502751"/>
                <a:ext cx="1740774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8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fa-IR" sz="2800" b="1" i="1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fa-IR" sz="2800" b="1" dirty="0" smtClean="0"/>
                  <a:t>    </a:t>
                </a:r>
                <a14:m>
                  <m:oMath xmlns:m="http://schemas.openxmlformats.org/officeDocument/2006/math">
                    <m:r>
                      <a:rPr lang="fa-IR" sz="2800" b="1" i="1" dirty="0" smtClean="0">
                        <a:latin typeface="Cambria Math"/>
                      </a:rPr>
                      <m:t>+    </m:t>
                    </m:r>
                    <m:f>
                      <m:fPr>
                        <m:ctrlPr>
                          <a:rPr lang="fa-IR" sz="28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800" b="1" i="1" dirty="0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fa-IR" sz="2800" b="1" i="1" dirty="0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502751"/>
                <a:ext cx="1740774" cy="714683"/>
              </a:xfrm>
              <a:prstGeom prst="rect">
                <a:avLst/>
              </a:prstGeom>
              <a:blipFill rotWithShape="1">
                <a:blip r:embed="rId2"/>
                <a:stretch>
                  <a:fillRect b="-9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393620" y="1425489"/>
            <a:ext cx="4596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a-IR" sz="2800" dirty="0" smtClean="0"/>
              <a:t>کافی است هر یک از اشکال را رسم کنیم و قسمتهای رنگی را با هم جمع کرده و مخرجی را که داریم قرار دهیم.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81000" y="2819400"/>
            <a:ext cx="3657600" cy="1600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143000" y="2819400"/>
            <a:ext cx="2209800" cy="1610591"/>
            <a:chOff x="1143000" y="2819400"/>
            <a:chExt cx="2209800" cy="16105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143000" y="2819400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28800" y="2819400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590800" y="2829791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3352800" y="2829791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481445" y="2989118"/>
            <a:ext cx="606135" cy="1222664"/>
            <a:chOff x="481445" y="2989118"/>
            <a:chExt cx="606135" cy="1222664"/>
          </a:xfrm>
        </p:grpSpPr>
        <p:cxnSp>
          <p:nvCxnSpPr>
            <p:cNvPr id="18" name="Straight Connector 17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169633" y="3044536"/>
            <a:ext cx="606135" cy="1222664"/>
            <a:chOff x="481445" y="2989118"/>
            <a:chExt cx="606135" cy="1222664"/>
          </a:xfrm>
        </p:grpSpPr>
        <p:cxnSp>
          <p:nvCxnSpPr>
            <p:cNvPr id="31" name="Straight Connector 30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4343400" y="3362324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000" b="1" dirty="0" smtClean="0">
                <a:solidFill>
                  <a:schemeClr val="bg1"/>
                </a:solidFill>
              </a:rPr>
              <a:t>+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800600" y="2891269"/>
            <a:ext cx="3657600" cy="1600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5524500" y="2894733"/>
            <a:ext cx="2209800" cy="1610591"/>
            <a:chOff x="1143000" y="2819400"/>
            <a:chExt cx="2209800" cy="1610591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1143000" y="2819400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1828800" y="2819400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590800" y="2829791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352800" y="2829791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4918365" y="3109479"/>
            <a:ext cx="606135" cy="1222664"/>
            <a:chOff x="481445" y="2989118"/>
            <a:chExt cx="606135" cy="1222664"/>
          </a:xfrm>
        </p:grpSpPr>
        <p:cxnSp>
          <p:nvCxnSpPr>
            <p:cNvPr id="46" name="Straight Connector 45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5524500" y="3148444"/>
            <a:ext cx="606135" cy="1222664"/>
            <a:chOff x="481445" y="2989118"/>
            <a:chExt cx="606135" cy="1222664"/>
          </a:xfrm>
        </p:grpSpPr>
        <p:cxnSp>
          <p:nvCxnSpPr>
            <p:cNvPr id="54" name="Straight Connector 53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6238009" y="3154505"/>
            <a:ext cx="606135" cy="1222664"/>
            <a:chOff x="481445" y="2989118"/>
            <a:chExt cx="606135" cy="1222664"/>
          </a:xfrm>
        </p:grpSpPr>
        <p:cxnSp>
          <p:nvCxnSpPr>
            <p:cNvPr id="62" name="Straight Connector 61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/>
          <p:cNvSpPr txBox="1"/>
          <p:nvPr/>
        </p:nvSpPr>
        <p:spPr>
          <a:xfrm>
            <a:off x="782779" y="5181600"/>
            <a:ext cx="1122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800" b="1" dirty="0" smtClean="0">
                <a:solidFill>
                  <a:schemeClr val="bg1"/>
                </a:solidFill>
              </a:rPr>
              <a:t>=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1447800" y="4803057"/>
            <a:ext cx="3657600" cy="1600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2" name="Group 101"/>
          <p:cNvGrpSpPr/>
          <p:nvPr/>
        </p:nvGrpSpPr>
        <p:grpSpPr>
          <a:xfrm>
            <a:off x="2292927" y="4800600"/>
            <a:ext cx="2209800" cy="1610591"/>
            <a:chOff x="1143000" y="2819400"/>
            <a:chExt cx="2209800" cy="1610591"/>
          </a:xfrm>
        </p:grpSpPr>
        <p:cxnSp>
          <p:nvCxnSpPr>
            <p:cNvPr id="103" name="Straight Connector 102"/>
            <p:cNvCxnSpPr/>
            <p:nvPr/>
          </p:nvCxnSpPr>
          <p:spPr>
            <a:xfrm>
              <a:off x="1143000" y="2819400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828800" y="2819400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2590800" y="2829791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3352800" y="2829791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 106"/>
          <p:cNvGrpSpPr/>
          <p:nvPr/>
        </p:nvGrpSpPr>
        <p:grpSpPr>
          <a:xfrm>
            <a:off x="1544782" y="5029200"/>
            <a:ext cx="606135" cy="1222664"/>
            <a:chOff x="481445" y="2989118"/>
            <a:chExt cx="606135" cy="1222664"/>
          </a:xfrm>
        </p:grpSpPr>
        <p:cxnSp>
          <p:nvCxnSpPr>
            <p:cNvPr id="108" name="Straight Connector 107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/>
          <p:cNvGrpSpPr/>
          <p:nvPr/>
        </p:nvGrpSpPr>
        <p:grpSpPr>
          <a:xfrm>
            <a:off x="2289465" y="5103108"/>
            <a:ext cx="606135" cy="1222664"/>
            <a:chOff x="481445" y="2989118"/>
            <a:chExt cx="606135" cy="1222664"/>
          </a:xfrm>
        </p:grpSpPr>
        <p:cxnSp>
          <p:nvCxnSpPr>
            <p:cNvPr id="117" name="Straight Connector 116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123"/>
          <p:cNvGrpSpPr/>
          <p:nvPr/>
        </p:nvGrpSpPr>
        <p:grpSpPr>
          <a:xfrm>
            <a:off x="3007267" y="4989368"/>
            <a:ext cx="606135" cy="1222664"/>
            <a:chOff x="481445" y="2989118"/>
            <a:chExt cx="606135" cy="1222664"/>
          </a:xfrm>
        </p:grpSpPr>
        <p:cxnSp>
          <p:nvCxnSpPr>
            <p:cNvPr id="125" name="Straight Connector 124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Group 131"/>
          <p:cNvGrpSpPr/>
          <p:nvPr/>
        </p:nvGrpSpPr>
        <p:grpSpPr>
          <a:xfrm>
            <a:off x="3657600" y="5120425"/>
            <a:ext cx="606135" cy="1222664"/>
            <a:chOff x="481445" y="2989118"/>
            <a:chExt cx="606135" cy="1222664"/>
          </a:xfrm>
        </p:grpSpPr>
        <p:cxnSp>
          <p:nvCxnSpPr>
            <p:cNvPr id="133" name="Straight Connector 132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Group 139"/>
          <p:cNvGrpSpPr/>
          <p:nvPr/>
        </p:nvGrpSpPr>
        <p:grpSpPr>
          <a:xfrm>
            <a:off x="4419600" y="5021575"/>
            <a:ext cx="606135" cy="1222664"/>
            <a:chOff x="481445" y="2989118"/>
            <a:chExt cx="606135" cy="1222664"/>
          </a:xfrm>
        </p:grpSpPr>
        <p:cxnSp>
          <p:nvCxnSpPr>
            <p:cNvPr id="141" name="Straight Connector 140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8" name="Rectangle 147"/>
          <p:cNvSpPr/>
          <p:nvPr/>
        </p:nvSpPr>
        <p:spPr>
          <a:xfrm>
            <a:off x="5219699" y="4772331"/>
            <a:ext cx="3657600" cy="1600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9" name="Group 148"/>
          <p:cNvGrpSpPr/>
          <p:nvPr/>
        </p:nvGrpSpPr>
        <p:grpSpPr>
          <a:xfrm>
            <a:off x="5905499" y="4790209"/>
            <a:ext cx="2209800" cy="1610591"/>
            <a:chOff x="1143000" y="2819400"/>
            <a:chExt cx="2209800" cy="1610591"/>
          </a:xfrm>
        </p:grpSpPr>
        <p:cxnSp>
          <p:nvCxnSpPr>
            <p:cNvPr id="150" name="Straight Connector 149"/>
            <p:cNvCxnSpPr/>
            <p:nvPr/>
          </p:nvCxnSpPr>
          <p:spPr>
            <a:xfrm>
              <a:off x="1143000" y="2819400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1828800" y="2819400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2590800" y="2829791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3352800" y="2829791"/>
              <a:ext cx="0" cy="160020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4" name="Group 153"/>
          <p:cNvGrpSpPr/>
          <p:nvPr/>
        </p:nvGrpSpPr>
        <p:grpSpPr>
          <a:xfrm>
            <a:off x="5271655" y="5021575"/>
            <a:ext cx="606135" cy="1222664"/>
            <a:chOff x="481445" y="2989118"/>
            <a:chExt cx="606135" cy="1222664"/>
          </a:xfrm>
        </p:grpSpPr>
        <p:cxnSp>
          <p:nvCxnSpPr>
            <p:cNvPr id="155" name="Straight Connector 154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extBox 162"/>
              <p:cNvSpPr txBox="1"/>
              <p:nvPr/>
            </p:nvSpPr>
            <p:spPr>
              <a:xfrm>
                <a:off x="2511845" y="1515889"/>
                <a:ext cx="2182095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a-IR" sz="2800" i="1" smtClean="0">
                        <a:latin typeface="Cambria Math"/>
                      </a:rPr>
                      <m:t>=</m:t>
                    </m:r>
                    <m:r>
                      <a:rPr lang="fa-IR" sz="2800" b="0" i="1" dirty="0" smtClean="0">
                        <a:latin typeface="Cambria Math"/>
                      </a:rPr>
                      <m:t>   </m:t>
                    </m:r>
                    <m:f>
                      <m:fPr>
                        <m:ctrlPr>
                          <a:rPr lang="fa-IR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800" b="0" i="1" dirty="0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fa-IR" sz="2800" b="0" i="1" dirty="0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fa-IR" sz="2800" dirty="0" smtClean="0"/>
                  <a:t> =1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a-IR" sz="28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63" name="TextBox 1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1845" y="1515889"/>
                <a:ext cx="2182095" cy="704295"/>
              </a:xfrm>
              <a:prstGeom prst="rect">
                <a:avLst/>
              </a:prstGeom>
              <a:blipFill rotWithShape="1">
                <a:blip r:embed="rId3"/>
                <a:stretch>
                  <a:fillRect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2" name="Group 161"/>
          <p:cNvGrpSpPr/>
          <p:nvPr/>
        </p:nvGrpSpPr>
        <p:grpSpPr>
          <a:xfrm>
            <a:off x="7050231" y="3086964"/>
            <a:ext cx="606135" cy="1222664"/>
            <a:chOff x="481445" y="2989118"/>
            <a:chExt cx="606135" cy="1222664"/>
          </a:xfrm>
        </p:grpSpPr>
        <p:cxnSp>
          <p:nvCxnSpPr>
            <p:cNvPr id="164" name="Straight Connector 163"/>
            <p:cNvCxnSpPr/>
            <p:nvPr/>
          </p:nvCxnSpPr>
          <p:spPr>
            <a:xfrm flipH="1">
              <a:off x="481445" y="2989118"/>
              <a:ext cx="353291" cy="304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flipH="1">
              <a:off x="710044" y="3538970"/>
              <a:ext cx="304800" cy="1818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flipH="1">
              <a:off x="658090" y="329045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 flipH="1">
              <a:off x="682335" y="3801341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 flipH="1">
              <a:off x="665017" y="4043795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flipH="1">
              <a:off x="654626" y="3454976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flipH="1">
              <a:off x="782779" y="3057524"/>
              <a:ext cx="304801" cy="1679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3275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1" grpId="0" animBg="1"/>
      <p:bldP spid="148" grpId="0" animBg="1"/>
      <p:bldP spid="1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3485" y="2133600"/>
            <a:ext cx="8229600" cy="1524000"/>
          </a:xfrm>
        </p:spPr>
        <p:txBody>
          <a:bodyPr>
            <a:normAutofit fontScale="85000" lnSpcReduction="10000"/>
          </a:bodyPr>
          <a:lstStyle/>
          <a:p>
            <a:pPr algn="r" rtl="1"/>
            <a:r>
              <a:rPr lang="fa-IR" dirty="0" smtClean="0"/>
              <a:t> اولین کار یکی کردن مخرج هاست. </a:t>
            </a:r>
            <a:endParaRPr lang="fa-IR" dirty="0"/>
          </a:p>
          <a:p>
            <a:pPr algn="r" rtl="1"/>
            <a:r>
              <a:rPr lang="fa-IR" dirty="0" smtClean="0"/>
              <a:t> باید کوچکترین مخرج مشترک بین 3 و 5 رو که 15 هست برای دو تا کسر در نظر بگیریم و کسر های مساوی با هر یک ازکسر ها رو بنویسیم. </a:t>
            </a:r>
          </a:p>
          <a:p>
            <a:pPr algn="r" rtl="1"/>
            <a:r>
              <a:rPr lang="fa-IR" dirty="0"/>
              <a:t> </a:t>
            </a:r>
            <a:r>
              <a:rPr lang="fa-IR" dirty="0" smtClean="0"/>
              <a:t>بعد از یکی کردن مخرج ها اشکال اونارو می کشیم و بعد کسر ها رو جمع می کنیم 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9100" y="762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fa-IR" b="1" dirty="0" smtClean="0"/>
              <a:t>جمع دو کسر با مخرج های متفاوت 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55059" y="990600"/>
                <a:ext cx="4221027" cy="11414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4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fa-IR" sz="4800" b="0" i="1" smtClean="0">
                            <a:latin typeface="Cambria Math"/>
                          </a:rPr>
                          <m:t>3</m:t>
                        </m:r>
                        <m:r>
                          <a:rPr lang="fa-IR" sz="4800" b="0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fa-IR" sz="4800" dirty="0" smtClean="0">
                    <a:cs typeface="B Nazanin" panose="00000400000000000000" pitchFamily="2" charset="-78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4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4800" b="0" i="1" dirty="0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fa-IR" sz="4800" b="0" i="1" dirty="0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fa-IR" sz="4800" dirty="0" smtClean="0">
                    <a:cs typeface="B Nazanin" panose="00000400000000000000" pitchFamily="2" charset="-78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48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fa-IR" sz="4800" b="0" i="1" smtClean="0">
                            <a:latin typeface="Cambria Math"/>
                          </a:rPr>
                          <m:t>15</m:t>
                        </m:r>
                        <m:r>
                          <a:rPr lang="fa-IR" sz="4800" b="0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fa-IR" sz="4800" dirty="0" smtClean="0">
                    <a:cs typeface="B Nazanin" panose="00000400000000000000" pitchFamily="2" charset="-78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4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4800" b="0" i="1" dirty="0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fa-IR" sz="4800" b="0" i="1" dirty="0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fa-IR" sz="4800" dirty="0" smtClean="0">
                    <a:cs typeface="B Nazanin" panose="00000400000000000000" pitchFamily="2" charset="-78"/>
                  </a:rPr>
                  <a:t>  = </a:t>
                </a:r>
                <a:endParaRPr lang="en-US" sz="4800" dirty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059" y="990600"/>
                <a:ext cx="4221027" cy="1141403"/>
              </a:xfrm>
              <a:prstGeom prst="rect">
                <a:avLst/>
              </a:prstGeom>
              <a:blipFill rotWithShape="1">
                <a:blip r:embed="rId2"/>
                <a:stretch>
                  <a:fillRect r="-5347" b="-21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32096" y="3733799"/>
            <a:ext cx="3429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/>
          <p:cNvGrpSpPr/>
          <p:nvPr/>
        </p:nvGrpSpPr>
        <p:grpSpPr>
          <a:xfrm>
            <a:off x="585108" y="3856634"/>
            <a:ext cx="2988860" cy="763732"/>
            <a:chOff x="609600" y="3758045"/>
            <a:chExt cx="2988860" cy="763732"/>
          </a:xfrm>
        </p:grpSpPr>
        <p:grpSp>
          <p:nvGrpSpPr>
            <p:cNvPr id="35" name="Group 34"/>
            <p:cNvGrpSpPr/>
            <p:nvPr/>
          </p:nvGrpSpPr>
          <p:grpSpPr>
            <a:xfrm>
              <a:off x="609600" y="3758045"/>
              <a:ext cx="2971800" cy="744940"/>
              <a:chOff x="609600" y="4672445"/>
              <a:chExt cx="2971800" cy="744940"/>
            </a:xfrm>
          </p:grpSpPr>
          <p:sp>
            <p:nvSpPr>
              <p:cNvPr id="20" name="5-Point Star 19"/>
              <p:cNvSpPr/>
              <p:nvPr/>
            </p:nvSpPr>
            <p:spPr>
              <a:xfrm>
                <a:off x="609600" y="4672445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5-Point Star 24"/>
              <p:cNvSpPr/>
              <p:nvPr/>
            </p:nvSpPr>
            <p:spPr>
              <a:xfrm>
                <a:off x="1219200" y="4672445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5-Point Star 25"/>
              <p:cNvSpPr/>
              <p:nvPr/>
            </p:nvSpPr>
            <p:spPr>
              <a:xfrm>
                <a:off x="1790700" y="4672445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5-Point Star 26"/>
              <p:cNvSpPr/>
              <p:nvPr/>
            </p:nvSpPr>
            <p:spPr>
              <a:xfrm>
                <a:off x="2564565" y="4678312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5-Point Star 27"/>
              <p:cNvSpPr/>
              <p:nvPr/>
            </p:nvSpPr>
            <p:spPr>
              <a:xfrm>
                <a:off x="3276600" y="4685497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5-Point Star 28"/>
              <p:cNvSpPr/>
              <p:nvPr/>
            </p:nvSpPr>
            <p:spPr>
              <a:xfrm>
                <a:off x="609600" y="5029200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5-Point Star 29"/>
              <p:cNvSpPr/>
              <p:nvPr/>
            </p:nvSpPr>
            <p:spPr>
              <a:xfrm>
                <a:off x="1232848" y="5003222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5-Point Star 30"/>
              <p:cNvSpPr/>
              <p:nvPr/>
            </p:nvSpPr>
            <p:spPr>
              <a:xfrm>
                <a:off x="1943100" y="5053445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5-Point Star 31"/>
              <p:cNvSpPr/>
              <p:nvPr/>
            </p:nvSpPr>
            <p:spPr>
              <a:xfrm>
                <a:off x="2550917" y="5060630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3" name="5-Point Star 32"/>
            <p:cNvSpPr/>
            <p:nvPr/>
          </p:nvSpPr>
          <p:spPr>
            <a:xfrm>
              <a:off x="3293660" y="4165022"/>
              <a:ext cx="304800" cy="356755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4495800" y="3779085"/>
            <a:ext cx="3429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304800" y="3733800"/>
            <a:ext cx="3429000" cy="1472045"/>
            <a:chOff x="304800" y="3733800"/>
            <a:chExt cx="3429000" cy="1472045"/>
          </a:xfrm>
        </p:grpSpPr>
        <p:grpSp>
          <p:nvGrpSpPr>
            <p:cNvPr id="18" name="Group 17"/>
            <p:cNvGrpSpPr/>
            <p:nvPr/>
          </p:nvGrpSpPr>
          <p:grpSpPr>
            <a:xfrm>
              <a:off x="1066800" y="3733800"/>
              <a:ext cx="1981200" cy="1472045"/>
              <a:chOff x="1066800" y="4648200"/>
              <a:chExt cx="1981200" cy="1472045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066800" y="4648200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1676400" y="4648200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2362200" y="4648200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048000" y="4672445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/>
            <p:nvPr/>
          </p:nvCxnSpPr>
          <p:spPr>
            <a:xfrm>
              <a:off x="304800" y="4238500"/>
              <a:ext cx="3429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04800" y="4724400"/>
              <a:ext cx="3429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495800" y="3810000"/>
            <a:ext cx="3429000" cy="1472045"/>
            <a:chOff x="4495800" y="3810000"/>
            <a:chExt cx="3429000" cy="1472045"/>
          </a:xfrm>
        </p:grpSpPr>
        <p:grpSp>
          <p:nvGrpSpPr>
            <p:cNvPr id="36" name="Group 35"/>
            <p:cNvGrpSpPr/>
            <p:nvPr/>
          </p:nvGrpSpPr>
          <p:grpSpPr>
            <a:xfrm>
              <a:off x="5181600" y="3810000"/>
              <a:ext cx="1981200" cy="1472045"/>
              <a:chOff x="1066800" y="4648200"/>
              <a:chExt cx="1981200" cy="1472045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1066800" y="4648200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1676400" y="4648200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2362200" y="4648200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3048000" y="4672445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/>
            <p:cNvCxnSpPr/>
            <p:nvPr/>
          </p:nvCxnSpPr>
          <p:spPr>
            <a:xfrm>
              <a:off x="4495800" y="4267200"/>
              <a:ext cx="3429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495800" y="4724400"/>
              <a:ext cx="3429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4724400" y="3758044"/>
            <a:ext cx="2971800" cy="741167"/>
            <a:chOff x="4724400" y="3758044"/>
            <a:chExt cx="2971800" cy="741167"/>
          </a:xfrm>
        </p:grpSpPr>
        <p:sp>
          <p:nvSpPr>
            <p:cNvPr id="49" name="5-Point Star 48"/>
            <p:cNvSpPr/>
            <p:nvPr/>
          </p:nvSpPr>
          <p:spPr>
            <a:xfrm>
              <a:off x="4724400" y="3771097"/>
              <a:ext cx="304800" cy="356755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5-Point Star 49"/>
            <p:cNvSpPr/>
            <p:nvPr/>
          </p:nvSpPr>
          <p:spPr>
            <a:xfrm>
              <a:off x="5334000" y="3771097"/>
              <a:ext cx="304800" cy="356755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5-Point Star 50"/>
            <p:cNvSpPr/>
            <p:nvPr/>
          </p:nvSpPr>
          <p:spPr>
            <a:xfrm>
              <a:off x="6057900" y="3786865"/>
              <a:ext cx="304800" cy="356755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5-Point Star 51"/>
            <p:cNvSpPr/>
            <p:nvPr/>
          </p:nvSpPr>
          <p:spPr>
            <a:xfrm>
              <a:off x="6705600" y="3785701"/>
              <a:ext cx="304800" cy="356755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5-Point Star 52"/>
            <p:cNvSpPr/>
            <p:nvPr/>
          </p:nvSpPr>
          <p:spPr>
            <a:xfrm>
              <a:off x="7391400" y="3758044"/>
              <a:ext cx="304800" cy="356755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5-Point Star 53"/>
            <p:cNvSpPr/>
            <p:nvPr/>
          </p:nvSpPr>
          <p:spPr>
            <a:xfrm>
              <a:off x="4724400" y="4142456"/>
              <a:ext cx="304800" cy="356755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304800" y="5282045"/>
            <a:ext cx="1485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800" b="1" dirty="0" smtClean="0"/>
              <a:t>=</a:t>
            </a:r>
            <a:endParaRPr lang="en-US" sz="4800" b="1" dirty="0"/>
          </a:p>
        </p:txBody>
      </p:sp>
      <p:sp>
        <p:nvSpPr>
          <p:cNvPr id="56" name="Rectangle 55"/>
          <p:cNvSpPr/>
          <p:nvPr/>
        </p:nvSpPr>
        <p:spPr>
          <a:xfrm>
            <a:off x="1360756" y="5306083"/>
            <a:ext cx="3429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4876800" y="1371600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5061531" y="914400"/>
                <a:ext cx="950901" cy="13644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a-IR" sz="4400" i="1">
                              <a:solidFill>
                                <a:prstClr val="white"/>
                              </a:solidFill>
                              <a:latin typeface="Cambria Math"/>
                            </a:rPr>
                            <m:t>16</m:t>
                          </m:r>
                        </m:num>
                        <m:den>
                          <m:r>
                            <a:rPr lang="fa-IR" sz="4400" i="1">
                              <a:solidFill>
                                <a:prstClr val="white"/>
                              </a:solidFill>
                              <a:latin typeface="Cambria Math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440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1531" y="914400"/>
                <a:ext cx="950901" cy="136441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Rectangle 89"/>
          <p:cNvSpPr/>
          <p:nvPr/>
        </p:nvSpPr>
        <p:spPr>
          <a:xfrm>
            <a:off x="4969165" y="5276751"/>
            <a:ext cx="3429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981200" y="5281838"/>
            <a:ext cx="1981200" cy="1472045"/>
            <a:chOff x="1066800" y="4648200"/>
            <a:chExt cx="1981200" cy="1472045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1066800" y="4648200"/>
              <a:ext cx="0" cy="1447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1676400" y="4648200"/>
              <a:ext cx="0" cy="1447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2362200" y="4648200"/>
              <a:ext cx="0" cy="1447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3048000" y="4672445"/>
              <a:ext cx="0" cy="1447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Straight Connector 62"/>
          <p:cNvCxnSpPr/>
          <p:nvPr/>
        </p:nvCxnSpPr>
        <p:spPr>
          <a:xfrm>
            <a:off x="1333500" y="5853348"/>
            <a:ext cx="3429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309048" y="6330132"/>
            <a:ext cx="3429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4941869" y="5276752"/>
            <a:ext cx="3429000" cy="1472045"/>
            <a:chOff x="304800" y="3733800"/>
            <a:chExt cx="3429000" cy="1472045"/>
          </a:xfrm>
        </p:grpSpPr>
        <p:grpSp>
          <p:nvGrpSpPr>
            <p:cNvPr id="92" name="Group 91"/>
            <p:cNvGrpSpPr/>
            <p:nvPr/>
          </p:nvGrpSpPr>
          <p:grpSpPr>
            <a:xfrm>
              <a:off x="1066800" y="3733800"/>
              <a:ext cx="1981200" cy="1472045"/>
              <a:chOff x="1066800" y="4648200"/>
              <a:chExt cx="1981200" cy="1472045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1066800" y="4648200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1676400" y="4648200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2362200" y="4648200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3048000" y="4672445"/>
                <a:ext cx="0" cy="14478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3" name="Straight Connector 92"/>
            <p:cNvCxnSpPr/>
            <p:nvPr/>
          </p:nvCxnSpPr>
          <p:spPr>
            <a:xfrm>
              <a:off x="304800" y="4238500"/>
              <a:ext cx="3429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304800" y="4724400"/>
              <a:ext cx="3429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1499508" y="5340788"/>
            <a:ext cx="3925041" cy="1395845"/>
            <a:chOff x="1499508" y="5340788"/>
            <a:chExt cx="3925041" cy="1395845"/>
          </a:xfrm>
        </p:grpSpPr>
        <p:sp>
          <p:nvSpPr>
            <p:cNvPr id="86" name="5-Point Star 85"/>
            <p:cNvSpPr/>
            <p:nvPr/>
          </p:nvSpPr>
          <p:spPr>
            <a:xfrm>
              <a:off x="2234027" y="6314364"/>
              <a:ext cx="304800" cy="356755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5-Point Star 86"/>
            <p:cNvSpPr/>
            <p:nvPr/>
          </p:nvSpPr>
          <p:spPr>
            <a:xfrm>
              <a:off x="2818103" y="6296224"/>
              <a:ext cx="304800" cy="356755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5-Point Star 87"/>
            <p:cNvSpPr/>
            <p:nvPr/>
          </p:nvSpPr>
          <p:spPr>
            <a:xfrm>
              <a:off x="3455050" y="6367796"/>
              <a:ext cx="304800" cy="356755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5-Point Star 88"/>
            <p:cNvSpPr/>
            <p:nvPr/>
          </p:nvSpPr>
          <p:spPr>
            <a:xfrm>
              <a:off x="4229100" y="6379878"/>
              <a:ext cx="304800" cy="356755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1499508" y="5340788"/>
              <a:ext cx="3925041" cy="1344935"/>
              <a:chOff x="1499508" y="5340788"/>
              <a:chExt cx="3925041" cy="1344935"/>
            </a:xfrm>
          </p:grpSpPr>
          <p:sp>
            <p:nvSpPr>
              <p:cNvPr id="72" name="5-Point Star 71"/>
              <p:cNvSpPr/>
              <p:nvPr/>
            </p:nvSpPr>
            <p:spPr>
              <a:xfrm>
                <a:off x="1499508" y="5340788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5-Point Star 72"/>
              <p:cNvSpPr/>
              <p:nvPr/>
            </p:nvSpPr>
            <p:spPr>
              <a:xfrm>
                <a:off x="2171700" y="5340788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5-Point Star 73"/>
              <p:cNvSpPr/>
              <p:nvPr/>
            </p:nvSpPr>
            <p:spPr>
              <a:xfrm>
                <a:off x="2799110" y="5435484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5-Point Star 74"/>
              <p:cNvSpPr/>
              <p:nvPr/>
            </p:nvSpPr>
            <p:spPr>
              <a:xfrm>
                <a:off x="3478965" y="5435483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1562100" y="5944556"/>
                <a:ext cx="2971800" cy="741167"/>
                <a:chOff x="4724400" y="3758044"/>
                <a:chExt cx="2971800" cy="741167"/>
              </a:xfrm>
            </p:grpSpPr>
            <p:sp>
              <p:nvSpPr>
                <p:cNvPr id="79" name="5-Point Star 78"/>
                <p:cNvSpPr/>
                <p:nvPr/>
              </p:nvSpPr>
              <p:spPr>
                <a:xfrm>
                  <a:off x="4724400" y="3771097"/>
                  <a:ext cx="304800" cy="356755"/>
                </a:xfrm>
                <a:prstGeom prst="star5">
                  <a:avLst/>
                </a:prstGeom>
                <a:solidFill>
                  <a:srgbClr val="FFFF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5-Point Star 79"/>
                <p:cNvSpPr/>
                <p:nvPr/>
              </p:nvSpPr>
              <p:spPr>
                <a:xfrm>
                  <a:off x="5334000" y="3771097"/>
                  <a:ext cx="304800" cy="356755"/>
                </a:xfrm>
                <a:prstGeom prst="star5">
                  <a:avLst/>
                </a:prstGeom>
                <a:solidFill>
                  <a:srgbClr val="FFFF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5-Point Star 80"/>
                <p:cNvSpPr/>
                <p:nvPr/>
              </p:nvSpPr>
              <p:spPr>
                <a:xfrm>
                  <a:off x="6057900" y="3786865"/>
                  <a:ext cx="304800" cy="356755"/>
                </a:xfrm>
                <a:prstGeom prst="star5">
                  <a:avLst/>
                </a:prstGeom>
                <a:solidFill>
                  <a:srgbClr val="FFFF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5-Point Star 81"/>
                <p:cNvSpPr/>
                <p:nvPr/>
              </p:nvSpPr>
              <p:spPr>
                <a:xfrm>
                  <a:off x="6705600" y="3785701"/>
                  <a:ext cx="304800" cy="356755"/>
                </a:xfrm>
                <a:prstGeom prst="star5">
                  <a:avLst/>
                </a:prstGeom>
                <a:solidFill>
                  <a:srgbClr val="FFFF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5-Point Star 82"/>
                <p:cNvSpPr/>
                <p:nvPr/>
              </p:nvSpPr>
              <p:spPr>
                <a:xfrm>
                  <a:off x="7391400" y="3758044"/>
                  <a:ext cx="304800" cy="356755"/>
                </a:xfrm>
                <a:prstGeom prst="star5">
                  <a:avLst/>
                </a:prstGeom>
                <a:solidFill>
                  <a:srgbClr val="FFFF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5-Point Star 83"/>
                <p:cNvSpPr/>
                <p:nvPr/>
              </p:nvSpPr>
              <p:spPr>
                <a:xfrm>
                  <a:off x="4724400" y="4142456"/>
                  <a:ext cx="304800" cy="356755"/>
                </a:xfrm>
                <a:prstGeom prst="star5">
                  <a:avLst/>
                </a:prstGeom>
                <a:solidFill>
                  <a:srgbClr val="FFFF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5" name="5-Point Star 84"/>
              <p:cNvSpPr/>
              <p:nvPr/>
            </p:nvSpPr>
            <p:spPr>
              <a:xfrm>
                <a:off x="4225119" y="5383529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5-Point Star 101"/>
              <p:cNvSpPr/>
              <p:nvPr/>
            </p:nvSpPr>
            <p:spPr>
              <a:xfrm>
                <a:off x="5119749" y="5373681"/>
                <a:ext cx="304800" cy="356755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6955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1371600"/>
          </a:xfrm>
        </p:spPr>
        <p:txBody>
          <a:bodyPr/>
          <a:lstStyle/>
          <a:p>
            <a:pPr algn="r" rtl="1"/>
            <a:r>
              <a:rPr lang="fa-IR" dirty="0" smtClean="0"/>
              <a:t>بچه های عزیز معلومه که برای تفریق هم باید به همین صورت عمل کرد. مثلا : </a:t>
            </a:r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fa-IR" b="1" dirty="0" smtClean="0"/>
              <a:t>تفریق 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7200" y="2294622"/>
                <a:ext cx="4281941" cy="9754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40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fa-IR" sz="40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fa-IR" sz="4000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4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a-IR" sz="4000" b="0" i="1" smtClean="0">
                            <a:latin typeface="Cambria Math"/>
                          </a:rPr>
                          <m:t>2</m:t>
                        </m:r>
                        <m:r>
                          <a:rPr lang="fa-IR" sz="4000" b="0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fa-IR" sz="4000" dirty="0" smtClean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40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fa-IR" sz="4000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fa-IR" sz="4000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40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fa-IR" sz="4000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fa-IR" sz="4000" dirty="0" smtClean="0"/>
                  <a:t>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4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4000" b="0" i="1" dirty="0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fa-IR" sz="4000" b="0" i="1" dirty="0" smtClean="0">
                            <a:latin typeface="Cambria Math"/>
                          </a:rPr>
                          <m:t>10</m:t>
                        </m:r>
                        <m:r>
                          <a:rPr lang="fa-IR" sz="4000" b="0" i="1" dirty="0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fa-IR" sz="4000" dirty="0" smtClean="0"/>
                  <a:t> </a:t>
                </a:r>
                <a:endParaRPr lang="en-US" sz="4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294622"/>
                <a:ext cx="4281941" cy="975460"/>
              </a:xfrm>
              <a:prstGeom prst="rect">
                <a:avLst/>
              </a:prstGeom>
              <a:blipFill rotWithShape="1">
                <a:blip r:embed="rId2"/>
                <a:stretch>
                  <a:fillRect l="-142" r="-3846" b="-1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886200" y="3099842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400" dirty="0" smtClean="0"/>
              <a:t>باز هم ابتدا باید مخرج ها رو یکی کنیم. کوچکترین مخرج مشترک بین 5 و 2 ، 10 هست. 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457201" y="3746173"/>
            <a:ext cx="3048000" cy="151162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7201" y="3746171"/>
            <a:ext cx="3048000" cy="1541699"/>
            <a:chOff x="457201" y="3746171"/>
            <a:chExt cx="3048000" cy="1541699"/>
          </a:xfrm>
        </p:grpSpPr>
        <p:grpSp>
          <p:nvGrpSpPr>
            <p:cNvPr id="12" name="Group 11"/>
            <p:cNvGrpSpPr/>
            <p:nvPr/>
          </p:nvGrpSpPr>
          <p:grpSpPr>
            <a:xfrm>
              <a:off x="1066800" y="3746171"/>
              <a:ext cx="1828800" cy="1541699"/>
              <a:chOff x="1066800" y="3746171"/>
              <a:chExt cx="1828800" cy="1541699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1066800" y="3746173"/>
                <a:ext cx="0" cy="151162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1676400" y="3746172"/>
                <a:ext cx="0" cy="151162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2286000" y="3776243"/>
                <a:ext cx="0" cy="151162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2895600" y="3746171"/>
                <a:ext cx="0" cy="151162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/>
            <p:cNvCxnSpPr>
              <a:stCxn id="6" idx="1"/>
              <a:endCxn id="6" idx="3"/>
            </p:cNvCxnSpPr>
            <p:nvPr/>
          </p:nvCxnSpPr>
          <p:spPr>
            <a:xfrm>
              <a:off x="457201" y="4501987"/>
              <a:ext cx="3048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Heart 16"/>
          <p:cNvSpPr/>
          <p:nvPr/>
        </p:nvSpPr>
        <p:spPr>
          <a:xfrm>
            <a:off x="609600" y="3886200"/>
            <a:ext cx="228600" cy="4572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Heart 17"/>
          <p:cNvSpPr/>
          <p:nvPr/>
        </p:nvSpPr>
        <p:spPr>
          <a:xfrm>
            <a:off x="1295400" y="3886200"/>
            <a:ext cx="228600" cy="4572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Heart 18"/>
          <p:cNvSpPr/>
          <p:nvPr/>
        </p:nvSpPr>
        <p:spPr>
          <a:xfrm>
            <a:off x="1954078" y="3920319"/>
            <a:ext cx="228600" cy="4572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Heart 19"/>
          <p:cNvSpPr/>
          <p:nvPr/>
        </p:nvSpPr>
        <p:spPr>
          <a:xfrm>
            <a:off x="2514600" y="3927143"/>
            <a:ext cx="228600" cy="4572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Heart 20"/>
          <p:cNvSpPr/>
          <p:nvPr/>
        </p:nvSpPr>
        <p:spPr>
          <a:xfrm>
            <a:off x="3048000" y="3940790"/>
            <a:ext cx="228600" cy="4572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/>
          <p:cNvSpPr/>
          <p:nvPr/>
        </p:nvSpPr>
        <p:spPr>
          <a:xfrm>
            <a:off x="689212" y="4566175"/>
            <a:ext cx="228600" cy="4572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/>
          <p:cNvSpPr/>
          <p:nvPr/>
        </p:nvSpPr>
        <p:spPr>
          <a:xfrm>
            <a:off x="1288007" y="4572999"/>
            <a:ext cx="228600" cy="4572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/>
          <p:cNvSpPr/>
          <p:nvPr/>
        </p:nvSpPr>
        <p:spPr>
          <a:xfrm>
            <a:off x="1933038" y="4648200"/>
            <a:ext cx="228600" cy="4572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457201" y="3886200"/>
            <a:ext cx="609599" cy="615787"/>
            <a:chOff x="457201" y="3886200"/>
            <a:chExt cx="609599" cy="615787"/>
          </a:xfrm>
        </p:grpSpPr>
        <p:cxnSp>
          <p:nvCxnSpPr>
            <p:cNvPr id="26" name="Straight Connector 25"/>
            <p:cNvCxnSpPr/>
            <p:nvPr/>
          </p:nvCxnSpPr>
          <p:spPr>
            <a:xfrm flipH="1">
              <a:off x="609600" y="3886200"/>
              <a:ext cx="308212" cy="51179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57201" y="3886200"/>
              <a:ext cx="609599" cy="615787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1066801" y="3886380"/>
            <a:ext cx="609599" cy="615787"/>
            <a:chOff x="1066801" y="3886380"/>
            <a:chExt cx="609599" cy="615787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1066801" y="3886380"/>
              <a:ext cx="609599" cy="615787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1217494" y="3931553"/>
              <a:ext cx="308212" cy="51179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1676401" y="3834201"/>
            <a:ext cx="609599" cy="615787"/>
            <a:chOff x="1676401" y="3834201"/>
            <a:chExt cx="609599" cy="615787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1676401" y="3834201"/>
              <a:ext cx="609599" cy="615787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1853426" y="3931553"/>
              <a:ext cx="308212" cy="51179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354141" y="3806906"/>
            <a:ext cx="609599" cy="615787"/>
            <a:chOff x="1676401" y="3834201"/>
            <a:chExt cx="609599" cy="615787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1676401" y="3834201"/>
              <a:ext cx="609599" cy="615787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1853426" y="3931553"/>
              <a:ext cx="308212" cy="51179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2811340" y="3879554"/>
            <a:ext cx="609599" cy="615787"/>
            <a:chOff x="1676401" y="3834201"/>
            <a:chExt cx="609599" cy="615787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1676401" y="3834201"/>
              <a:ext cx="609599" cy="615787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1853426" y="3931553"/>
              <a:ext cx="308212" cy="51179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8482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710</TotalTime>
  <Words>158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B Nazanin</vt:lpstr>
      <vt:lpstr>Cambria Math</vt:lpstr>
      <vt:lpstr>Constantia</vt:lpstr>
      <vt:lpstr>Times New Roman</vt:lpstr>
      <vt:lpstr>Wingdings 2</vt:lpstr>
      <vt:lpstr>Paper</vt:lpstr>
      <vt:lpstr>رسم شکل برای عملیات کسری </vt:lpstr>
      <vt:lpstr>جمع و تفریق </vt:lpstr>
      <vt:lpstr>جمع دو کسر با مخرج های متفاوت </vt:lpstr>
      <vt:lpstr>تفریق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رسم شکل برای عملیات کسری</dc:title>
  <dc:creator>VernaRayaneh</dc:creator>
  <cp:lastModifiedBy>user</cp:lastModifiedBy>
  <cp:revision>54</cp:revision>
  <dcterms:created xsi:type="dcterms:W3CDTF">2020-03-05T12:17:35Z</dcterms:created>
  <dcterms:modified xsi:type="dcterms:W3CDTF">2020-03-27T14:59:55Z</dcterms:modified>
</cp:coreProperties>
</file>